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5" r:id="rId12"/>
    <p:sldId id="267" r:id="rId13"/>
    <p:sldId id="276" r:id="rId14"/>
    <p:sldId id="268" r:id="rId15"/>
    <p:sldId id="277" r:id="rId16"/>
    <p:sldId id="269" r:id="rId17"/>
    <p:sldId id="278" r:id="rId18"/>
    <p:sldId id="270" r:id="rId19"/>
    <p:sldId id="279" r:id="rId20"/>
    <p:sldId id="271" r:id="rId21"/>
    <p:sldId id="280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A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>
        <p:scale>
          <a:sx n="90" d="100"/>
          <a:sy n="90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147248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«Выбор модуля по ОРКСЭ»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Основы православной культуры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5060899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Библия (Священное Писание).</a:t>
            </a:r>
          </a:p>
          <a:p>
            <a:r>
              <a:rPr lang="ru-RU" sz="2400" dirty="0" smtClean="0"/>
              <a:t>Во что верят православные христиане?</a:t>
            </a:r>
          </a:p>
          <a:p>
            <a:r>
              <a:rPr lang="ru-RU" sz="2400" dirty="0" smtClean="0"/>
              <a:t>Спаситель. Жертвенная любовь.</a:t>
            </a:r>
          </a:p>
          <a:p>
            <a:r>
              <a:rPr lang="ru-RU" sz="2400" dirty="0" smtClean="0"/>
              <a:t>Победа над смертью.</a:t>
            </a:r>
          </a:p>
          <a:p>
            <a:r>
              <a:rPr lang="ru-RU" sz="2400" dirty="0" smtClean="0"/>
              <a:t>Крещение , миропомазание, причастие, покаяние.</a:t>
            </a:r>
          </a:p>
          <a:p>
            <a:r>
              <a:rPr lang="ru-RU" sz="2400" dirty="0" smtClean="0"/>
              <a:t>Иконы, фрески, церковное пение.</a:t>
            </a:r>
            <a:endParaRPr lang="ru-RU" sz="2400" dirty="0"/>
          </a:p>
        </p:txBody>
      </p:sp>
      <p:pic>
        <p:nvPicPr>
          <p:cNvPr id="6" name="Содержимое 7" descr="правос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8593" y="2285992"/>
            <a:ext cx="2656132" cy="365522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исламскую духовную традицию. Культура и религия. Пророк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Мухаммад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образец человека и учитель нравственности в исламской традиции.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Нравственные ценности ислама. Праздники исламских народов России: их происхождение и особенности проведения. Искусство ислама.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«Основы исламской культуры»</a:t>
            </a:r>
            <a:endParaRPr lang="ru-RU" dirty="0"/>
          </a:p>
        </p:txBody>
      </p:sp>
      <p:pic>
        <p:nvPicPr>
          <p:cNvPr id="3" name="Содержимое 5" descr="Exar354yurmpl1e.jp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785926"/>
            <a:ext cx="2786082" cy="36733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1857364"/>
            <a:ext cx="457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Пророк Мухаммед – образец человека и учитель нравственности.</a:t>
            </a:r>
          </a:p>
          <a:p>
            <a:r>
              <a:rPr lang="ru-RU" sz="2800" dirty="0" smtClean="0"/>
              <a:t>Священные книги ислама – Коран, Сунна как источники нравственности.</a:t>
            </a:r>
          </a:p>
          <a:p>
            <a:r>
              <a:rPr lang="ru-RU" sz="2800" dirty="0" smtClean="0"/>
              <a:t>Обязанности мусульман.</a:t>
            </a:r>
          </a:p>
          <a:p>
            <a:r>
              <a:rPr lang="ru-RU" sz="2800" dirty="0" smtClean="0"/>
              <a:t>Как устроена мечеть.</a:t>
            </a:r>
          </a:p>
          <a:p>
            <a:r>
              <a:rPr lang="ru-RU" sz="2800" dirty="0" smtClean="0"/>
              <a:t>Кааба. Минарет.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Праздники в буддийской культуре. Искусство в буддийской культуре.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«Основы буддийской культуры»</a:t>
            </a:r>
            <a:endParaRPr lang="ru-RU" dirty="0"/>
          </a:p>
        </p:txBody>
      </p:sp>
      <p:pic>
        <p:nvPicPr>
          <p:cNvPr id="3" name="Содержимое 4" descr="newsfoto14i1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957290"/>
            <a:ext cx="2701927" cy="3567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2071678"/>
            <a:ext cx="4500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Будда и его учение.</a:t>
            </a:r>
          </a:p>
          <a:p>
            <a:r>
              <a:rPr lang="ru-RU" sz="2800" dirty="0" smtClean="0"/>
              <a:t>Буддийский священный канон.</a:t>
            </a:r>
          </a:p>
          <a:p>
            <a:r>
              <a:rPr lang="ru-RU" sz="2800" dirty="0" smtClean="0"/>
              <a:t>Буддийская картина мира.</a:t>
            </a:r>
          </a:p>
          <a:p>
            <a:r>
              <a:rPr lang="ru-RU" sz="2800" dirty="0" smtClean="0"/>
              <a:t>Добро и зло.</a:t>
            </a:r>
          </a:p>
          <a:p>
            <a:r>
              <a:rPr lang="ru-RU" sz="2800" dirty="0" smtClean="0"/>
              <a:t>Ненасилие и доброта.</a:t>
            </a:r>
          </a:p>
          <a:p>
            <a:r>
              <a:rPr lang="ru-RU" sz="2800" dirty="0" smtClean="0"/>
              <a:t>Буддийские святые.</a:t>
            </a:r>
          </a:p>
          <a:p>
            <a:r>
              <a:rPr lang="ru-RU" sz="2800" dirty="0" err="1" smtClean="0"/>
              <a:t>Трипитака</a:t>
            </a:r>
            <a:r>
              <a:rPr lang="ru-RU" sz="2800" dirty="0" smtClean="0">
                <a:latin typeface="Arial" charset="0"/>
              </a:rPr>
              <a:t> (</a:t>
            </a:r>
            <a:r>
              <a:rPr lang="ru-RU" sz="2800" dirty="0" err="1" smtClean="0">
                <a:latin typeface="Arial" charset="0"/>
              </a:rPr>
              <a:t>Типитака</a:t>
            </a:r>
            <a:r>
              <a:rPr lang="ru-RU" sz="2800" dirty="0" smtClean="0">
                <a:latin typeface="Arial" charset="0"/>
              </a:rPr>
              <a:t>)</a:t>
            </a:r>
            <a:r>
              <a:rPr lang="ru-RU" sz="2800" dirty="0" smtClean="0"/>
              <a:t>. </a:t>
            </a:r>
            <a:r>
              <a:rPr lang="ru-RU" sz="2800" dirty="0" err="1" smtClean="0"/>
              <a:t>Джаммапада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иудейской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иудейскую духовную традицию. Культура и религия.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Шабат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«Основы иудейской культуры»</a:t>
            </a:r>
            <a:endParaRPr lang="ru-RU" dirty="0"/>
          </a:p>
        </p:txBody>
      </p:sp>
      <p:pic>
        <p:nvPicPr>
          <p:cNvPr id="3" name="Содержимое 4" descr="Exar354yurmple22.jp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785926"/>
            <a:ext cx="2975148" cy="39052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1714489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Тора – главная книга иудаизма. Сущность Торы. </a:t>
            </a:r>
          </a:p>
          <a:p>
            <a:r>
              <a:rPr lang="ru-RU" sz="2400" dirty="0" smtClean="0"/>
              <a:t>Письменная и Устная Тора.</a:t>
            </a:r>
          </a:p>
          <a:p>
            <a:r>
              <a:rPr lang="ru-RU" sz="2400" dirty="0" smtClean="0"/>
              <a:t>Патриархи еврейского народа.</a:t>
            </a:r>
          </a:p>
          <a:p>
            <a:r>
              <a:rPr lang="ru-RU" sz="2400" dirty="0" smtClean="0"/>
              <a:t>Пророки и праведники в иудейской культуре.</a:t>
            </a:r>
          </a:p>
          <a:p>
            <a:r>
              <a:rPr lang="ru-RU" sz="2400" dirty="0" smtClean="0"/>
              <a:t>Назначение синагоги.</a:t>
            </a:r>
          </a:p>
          <a:p>
            <a:r>
              <a:rPr lang="ru-RU" sz="2400" dirty="0" smtClean="0"/>
              <a:t>Суббота (</a:t>
            </a:r>
            <a:r>
              <a:rPr lang="ru-RU" sz="2400" dirty="0" err="1" smtClean="0"/>
              <a:t>Шабат</a:t>
            </a:r>
            <a:r>
              <a:rPr lang="ru-RU" sz="2400" dirty="0" smtClean="0"/>
              <a:t>) в иудейской традиции.</a:t>
            </a:r>
          </a:p>
          <a:p>
            <a:r>
              <a:rPr lang="ru-RU" sz="2400" dirty="0" smtClean="0"/>
              <a:t>Молитвы.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мировых религиозных культур»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и религия. Древнейшие верования. Религии мира и их основатели. Священные книги религий мира. Хранители предания в религиях мира. Человек в религиозных традициях мира. Священные сооружения. Искусство в религиозной культуре. Религии России. Религия и мораль. Нравственные заповеди в религиях мира. Религиозные ритуалы. Обычаи и обряды. Религиозные ритуалы в искусстве. Календари религий мира. Праздники в религиях мира. Семья, семейные ценности. Долг, свобода, ответственность, учение и труд. Милосердие, забота о слабых, взаимопомощь, социальные проблемы общества и отношение к ним разных религий.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«Основы мировых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религиозных культур»</a:t>
            </a:r>
            <a:endParaRPr lang="ru-RU" dirty="0"/>
          </a:p>
        </p:txBody>
      </p:sp>
      <p:pic>
        <p:nvPicPr>
          <p:cNvPr id="3" name="Содержимое 4" descr="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571744"/>
            <a:ext cx="2592388" cy="3744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2413338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Культура и религия.</a:t>
            </a:r>
          </a:p>
          <a:p>
            <a:r>
              <a:rPr lang="ru-RU" sz="2400" dirty="0" smtClean="0"/>
              <a:t>Древнейшие верования. </a:t>
            </a:r>
          </a:p>
          <a:p>
            <a:r>
              <a:rPr lang="ru-RU" sz="2400" dirty="0" smtClean="0"/>
              <a:t>Религии мира и их основатели. </a:t>
            </a:r>
          </a:p>
          <a:p>
            <a:r>
              <a:rPr lang="ru-RU" sz="2400" dirty="0" smtClean="0"/>
              <a:t>Священные книги: Веды, Авеста, </a:t>
            </a:r>
            <a:r>
              <a:rPr lang="ru-RU" sz="2400" dirty="0" err="1" smtClean="0"/>
              <a:t>Трипитака</a:t>
            </a:r>
            <a:r>
              <a:rPr lang="ru-RU" sz="2400" dirty="0" smtClean="0"/>
              <a:t>, Библия, Тора, Коран.</a:t>
            </a:r>
          </a:p>
          <a:p>
            <a:r>
              <a:rPr lang="ru-RU" sz="2400" dirty="0" smtClean="0"/>
              <a:t>Хранители предания в религиях мира.</a:t>
            </a:r>
          </a:p>
          <a:p>
            <a:r>
              <a:rPr lang="ru-RU" sz="2400" dirty="0" smtClean="0"/>
              <a:t>Понятие греха, раскаяние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  <a:endParaRPr lang="ru-RU" sz="4400" b="1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КСЭ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00432"/>
            <a:ext cx="4896544" cy="475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светской этики»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9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и мораль.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«Основы светской этики»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714488"/>
            <a:ext cx="4471990" cy="50608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Культура и мораль. Этика и ее значение в жизни человека.</a:t>
            </a:r>
          </a:p>
          <a:p>
            <a:r>
              <a:rPr lang="ru-RU" sz="2400" dirty="0" smtClean="0"/>
              <a:t>Семейные ценности.</a:t>
            </a:r>
          </a:p>
          <a:p>
            <a:r>
              <a:rPr lang="ru-RU" sz="2400" dirty="0" smtClean="0"/>
              <a:t>Порядочность. Интеллигентность.</a:t>
            </a:r>
          </a:p>
          <a:p>
            <a:r>
              <a:rPr lang="ru-RU" sz="2400" dirty="0" smtClean="0"/>
              <a:t>Добро и зло.</a:t>
            </a:r>
          </a:p>
          <a:p>
            <a:r>
              <a:rPr lang="ru-RU" sz="2400" dirty="0" smtClean="0"/>
              <a:t>Долг и совесть.</a:t>
            </a:r>
          </a:p>
          <a:p>
            <a:r>
              <a:rPr lang="ru-RU" sz="2400" dirty="0" smtClean="0"/>
              <a:t>Смысл жизни и счастье.</a:t>
            </a:r>
          </a:p>
          <a:p>
            <a:r>
              <a:rPr lang="ru-RU" sz="2400" dirty="0" smtClean="0"/>
              <a:t>Этикет.</a:t>
            </a:r>
          </a:p>
          <a:p>
            <a:endParaRPr lang="ru-RU" sz="2400" dirty="0"/>
          </a:p>
        </p:txBody>
      </p:sp>
      <p:pic>
        <p:nvPicPr>
          <p:cNvPr id="5" name="Picture 9" descr="C:\Users\Л\Desktop\Новый рисунок (3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071678"/>
            <a:ext cx="2800501" cy="3713872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ослав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58826" cy="2852936"/>
          </a:xfrm>
          <a:prstGeom prst="rect">
            <a:avLst/>
          </a:prstGeom>
        </p:spPr>
      </p:pic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8680"/>
            <a:ext cx="2217846" cy="2880320"/>
          </a:xfrm>
          <a:prstGeom prst="rect">
            <a:avLst/>
          </a:prstGeom>
        </p:spPr>
      </p:pic>
      <p:pic>
        <p:nvPicPr>
          <p:cNvPr id="7" name="Рисунок 6" descr="буддий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2178663" cy="2880321"/>
          </a:xfrm>
          <a:prstGeom prst="rect">
            <a:avLst/>
          </a:prstGeom>
        </p:spPr>
      </p:pic>
      <p:pic>
        <p:nvPicPr>
          <p:cNvPr id="8" name="Рисунок 7" descr="иуд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160240" cy="2824196"/>
          </a:xfrm>
          <a:prstGeom prst="rect">
            <a:avLst/>
          </a:prstGeom>
        </p:spPr>
      </p:pic>
      <p:pic>
        <p:nvPicPr>
          <p:cNvPr id="9" name="Рисунок 8" descr="ОМР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645024"/>
            <a:ext cx="2232248" cy="2829914"/>
          </a:xfrm>
          <a:prstGeom prst="rect">
            <a:avLst/>
          </a:prstGeom>
        </p:spPr>
      </p:pic>
      <p:pic>
        <p:nvPicPr>
          <p:cNvPr id="10" name="Рисунок 9" descr="всет э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645024"/>
            <a:ext cx="218580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8092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Выбор  за  вами!</a:t>
            </a:r>
            <a:endParaRPr lang="ru-RU" sz="6600" b="1" dirty="0">
              <a:solidFill>
                <a:srgbClr val="A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2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Модули  ОРКСЭ:</a:t>
            </a:r>
            <a:endParaRPr lang="ru-RU" sz="4800" b="1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77281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православной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исламской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буддийской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иудейской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мировых религиозных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светской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этики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936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Нормативно-правовая основа: </a:t>
            </a:r>
            <a:endParaRPr lang="ru-RU" sz="48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32511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Федерации»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 РФ «Об основных гарантиях прав ребенка в Российской Федерации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РФ «О свободе совести и религиозных объединениях»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Цель учебного курса ОРКСЭ: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820472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способностей младших школьников к общению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среде на основе взаимного уважения и диалога во имя общественного мира и согласия.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ослав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58826" cy="2852936"/>
          </a:xfrm>
          <a:prstGeom prst="rect">
            <a:avLst/>
          </a:prstGeom>
        </p:spPr>
      </p:pic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8680"/>
            <a:ext cx="2217846" cy="2880320"/>
          </a:xfrm>
          <a:prstGeom prst="rect">
            <a:avLst/>
          </a:prstGeom>
        </p:spPr>
      </p:pic>
      <p:pic>
        <p:nvPicPr>
          <p:cNvPr id="7" name="Рисунок 6" descr="буддий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2178663" cy="2880321"/>
          </a:xfrm>
          <a:prstGeom prst="rect">
            <a:avLst/>
          </a:prstGeom>
        </p:spPr>
      </p:pic>
      <p:pic>
        <p:nvPicPr>
          <p:cNvPr id="8" name="Рисунок 7" descr="иуд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160240" cy="2824196"/>
          </a:xfrm>
          <a:prstGeom prst="rect">
            <a:avLst/>
          </a:prstGeom>
        </p:spPr>
      </p:pic>
      <p:pic>
        <p:nvPicPr>
          <p:cNvPr id="9" name="Рисунок 8" descr="ОМР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645024"/>
            <a:ext cx="2232248" cy="2829914"/>
          </a:xfrm>
          <a:prstGeom prst="rect">
            <a:avLst/>
          </a:prstGeom>
        </p:spPr>
      </p:pic>
      <p:pic>
        <p:nvPicPr>
          <p:cNvPr id="10" name="Рисунок 9" descr="всет э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645024"/>
            <a:ext cx="218580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190</TotalTime>
  <Words>1124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Родительское собрание </vt:lpstr>
      <vt:lpstr>Слайд 2</vt:lpstr>
      <vt:lpstr>Слайд 3</vt:lpstr>
      <vt:lpstr>Нормативно-правовая основа: </vt:lpstr>
      <vt:lpstr>Цель учебного курса ОРКСЭ:</vt:lpstr>
      <vt:lpstr>Задачи учебного курса ОРКСЭ:</vt:lpstr>
      <vt:lpstr>Задачи учебного курса ОРКСЭ:</vt:lpstr>
      <vt:lpstr>Задачи учебного курса ОРКСЭ:</vt:lpstr>
      <vt:lpstr>Слайд 9</vt:lpstr>
      <vt:lpstr>«Основы православной культуры»</vt:lpstr>
      <vt:lpstr>Основы православной культуры</vt:lpstr>
      <vt:lpstr>«Основы исламской культуры»</vt:lpstr>
      <vt:lpstr>«Основы исламской культуры»</vt:lpstr>
      <vt:lpstr>«Основы буддийской культуры»</vt:lpstr>
      <vt:lpstr>«Основы буддийской культуры»</vt:lpstr>
      <vt:lpstr>«Основы иудейской культуры»</vt:lpstr>
      <vt:lpstr>«Основы иудейской культуры»</vt:lpstr>
      <vt:lpstr>«Основы мировых религиозных культур»</vt:lpstr>
      <vt:lpstr>«Основы мировых  религиозных культур»</vt:lpstr>
      <vt:lpstr>«Основы светской этики»</vt:lpstr>
      <vt:lpstr>«Основы светской этики»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Home</dc:creator>
  <cp:lastModifiedBy>Учитель</cp:lastModifiedBy>
  <cp:revision>19</cp:revision>
  <dcterms:created xsi:type="dcterms:W3CDTF">2017-06-18T16:47:01Z</dcterms:created>
  <dcterms:modified xsi:type="dcterms:W3CDTF">2018-04-09T10:38:54Z</dcterms:modified>
</cp:coreProperties>
</file>